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7" r:id="rId4"/>
    <p:sldId id="296" r:id="rId5"/>
    <p:sldId id="298" r:id="rId6"/>
    <p:sldId id="299" r:id="rId7"/>
    <p:sldId id="300" r:id="rId8"/>
    <p:sldId id="301" r:id="rId9"/>
    <p:sldId id="272" r:id="rId10"/>
    <p:sldId id="295" r:id="rId11"/>
    <p:sldId id="270" r:id="rId12"/>
    <p:sldId id="302" r:id="rId13"/>
    <p:sldId id="30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1F7F8C-B1C7-42A9-B299-39D737B67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4305C1D-318A-4D4D-9AA8-D4EAEAD36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0DE6D5-BA37-45A7-88A9-761AE98D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DEF481-08FF-4FB6-A93C-05AC8C7A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85E8EE-3FF7-416D-B01D-CC40EE68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9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4FC94F-CDA2-4A46-8E46-ACD0C7C8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61D983-D437-404C-BD24-23CB29436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CFB16E-AC8A-46F9-8AC6-7707B0EF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AFA7D9-C991-4C9E-B4B0-87251392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715000-441A-409F-A002-2F3624C7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2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1984EA3-5D21-4C6D-983E-BB92EFBB3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CCFC00F-BD5C-45DE-B6B9-7E385887E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CC97BA-150D-44BE-8528-FD7C9875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3B3F16-FB3D-4E92-B481-DE464E55C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5D9407-67B4-4B74-9FCD-DC9B5863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4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2C7A45-AF66-41BC-8B1F-E3A6C24C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5821BB-56C4-4A99-8327-3A9D3ED0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DBF259-CC7E-4E5B-AFA4-21338B35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EDF284-5222-411C-9DC7-140C984C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02ECCB-0E75-4B62-9E04-ADDAA336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431B0A-3404-4100-958D-F1374E2D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C998CE-CF57-4A0B-83FA-F2DD15E65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01CE40-595C-422E-A870-37D2DA40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E191EF-2474-4A50-AD29-6237C799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0C5FB3-F709-4C16-9442-ACAF4D4F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0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8EFC52-B2A6-4A1B-A53F-955E0F51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D33D8D-6C6E-453B-8743-27E8C7D14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041104-1A4A-4882-927E-71BF3AAA7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5995791-EAD0-462A-8569-BCB44B03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CE9067-C555-4DF2-B552-82CB09AF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3CD113B-7126-4DDD-852B-1B878800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0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4BD42D-E864-4C2E-B960-D26448F7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A9490A-2AE5-4E7A-A519-53F87295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1759F64-B62D-401F-8CEE-6D5597A5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434CF21-850F-4AC5-BB22-36AFC0B21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241FE33-6272-41C4-B946-DC02FE24E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1BD5751-066B-4C03-B92D-98B29E94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970EBE4-8784-440C-B21D-D42A27E8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0AD50FA-BA38-43F2-85E9-C61BA6A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8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C87549-334C-49C7-9554-E0E0935E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178B388-D5A8-47DD-BA76-CE553BF1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2B02427-11A6-436A-8F10-3B0C0237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FBF51EB-41FE-49D6-976D-A4258F78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0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2EAD9EA-6096-4AD7-9C62-A61BDC2C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6BB3A70-6867-491A-9564-B1C0F8AA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827EAE9-75BD-408B-9386-17F2A958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9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B12D3B-BB99-494D-97C7-7043EACF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144B05-02DA-4B82-B942-3B9FD7086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417986-B94F-4B33-BC00-3CF1B2FB3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5B26E6-D401-4321-8506-27EC6F0C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C65541-05D5-4D6B-AA68-C56656A0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89D790-856E-4A29-BE55-D9878D46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980CD1-18D7-4866-80C0-D93D7295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12028F4-D58A-4A4F-8865-85E7E6362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244D84B-E9EE-430C-9238-AA87A7783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B132C5A-84F1-4087-89D9-E3404357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6C88E1D-F8F8-4B3B-AB6F-5F1A73EB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BE4DB0-34A8-46F8-82F0-72E813052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5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79520E-9E09-4AD3-8B51-95B14331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3F1F47-22BA-4740-B462-A8BCB2645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4AADE2-A062-48C2-9489-EFDCA7F8F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643E-CBB9-44A2-9F4C-691F6D35042E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1AF7CB-0DDA-4082-89CB-5CB179A1F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C680CB-A239-4DE2-9B4F-304C65547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6DA-91AA-479D-98B0-5F2E24922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32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5CE81E6-5489-3849-8BDD-28F0A12C3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562CD64-DD10-A64F-ACCD-4CF4FEFD57D1}"/>
              </a:ext>
            </a:extLst>
          </p:cNvPr>
          <p:cNvSpPr/>
          <p:nvPr/>
        </p:nvSpPr>
        <p:spPr>
          <a:xfrm>
            <a:off x="632179" y="1695314"/>
            <a:ext cx="100408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DIN Pro" panose="020B0504020101020102" pitchFamily="34" charset="0"/>
                <a:cs typeface="DIN Pro" panose="020B0504020101020102" pitchFamily="34" charset="0"/>
              </a:rPr>
              <a:t>Технический регламент</a:t>
            </a:r>
          </a:p>
          <a:p>
            <a:pPr algn="ctr"/>
            <a:r>
              <a:rPr lang="ru-RU" sz="3000" b="1" dirty="0">
                <a:latin typeface="DIN Pro" panose="020B0504020101020102" pitchFamily="34" charset="0"/>
                <a:cs typeface="DIN Pro" panose="020B0504020101020102" pitchFamily="34" charset="0"/>
              </a:rPr>
              <a:t>Евразийского экономического союза «Об ограничении применения опасных  веществ в изделиях электротехники  и радиоэлектроники»</a:t>
            </a:r>
            <a:br>
              <a:rPr lang="ru-RU" sz="3000" b="1" dirty="0">
                <a:latin typeface="DIN Pro" panose="020B0504020101020102" pitchFamily="34" charset="0"/>
                <a:cs typeface="DIN Pro" panose="020B0504020101020102" pitchFamily="34" charset="0"/>
              </a:rPr>
            </a:br>
            <a:r>
              <a:rPr lang="ru-RU" sz="3000" b="1" dirty="0">
                <a:latin typeface="DIN Pro" panose="020B0504020101020102" pitchFamily="34" charset="0"/>
                <a:cs typeface="DIN Pro" panose="020B0504020101020102" pitchFamily="34" charset="0"/>
              </a:rPr>
              <a:t>ТР ЕАЭС 037/2016</a:t>
            </a:r>
          </a:p>
        </p:txBody>
      </p:sp>
      <p:pic>
        <p:nvPicPr>
          <p:cNvPr id="5" name="Picture 2" descr="G:\подпись (2).jpg">
            <a:extLst>
              <a:ext uri="{FF2B5EF4-FFF2-40B4-BE49-F238E27FC236}">
                <a16:creationId xmlns:a16="http://schemas.microsoft.com/office/drawing/2014/main" xmlns="" id="{A388613E-E60B-B74B-941C-655F61C4D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16634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5FEF1680-69D9-C841-ABB4-552EE85E02EB}"/>
              </a:ext>
            </a:extLst>
          </p:cNvPr>
          <p:cNvSpPr txBox="1"/>
          <p:nvPr/>
        </p:nvSpPr>
        <p:spPr>
          <a:xfrm>
            <a:off x="148119" y="5092055"/>
            <a:ext cx="11281881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DIN Pro" panose="020B0504020101020102" pitchFamily="34" charset="0"/>
              </a:rPr>
              <a:t>Принят Решением Совета Евразийской экономической комиссии</a:t>
            </a:r>
          </a:p>
          <a:p>
            <a:pPr algn="ctr">
              <a:lnSpc>
                <a:spcPct val="100000"/>
              </a:lnSpc>
            </a:pPr>
            <a:r>
              <a:rPr sz="2000" b="1" dirty="0">
                <a:latin typeface="DIN Pro" panose="020B0504020101020102" pitchFamily="34" charset="0"/>
              </a:rPr>
              <a:t>от 18 октября 2016 г. № 113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DIN Pro" panose="020B0504020101020102" pitchFamily="34" charset="0"/>
              </a:rPr>
              <a:t>в</a:t>
            </a:r>
            <a:r>
              <a:rPr sz="2000" b="1" dirty="0" err="1">
                <a:latin typeface="DIN Pro" panose="020B0504020101020102" pitchFamily="34" charset="0"/>
              </a:rPr>
              <a:t>ступ</a:t>
            </a:r>
            <a:r>
              <a:rPr lang="ru-RU" sz="2000" b="1" dirty="0">
                <a:latin typeface="DIN Pro" panose="020B0504020101020102" pitchFamily="34" charset="0"/>
              </a:rPr>
              <a:t>ил</a:t>
            </a:r>
            <a:r>
              <a:rPr sz="2000" b="1" dirty="0">
                <a:latin typeface="DIN Pro" panose="020B0504020101020102" pitchFamily="34" charset="0"/>
              </a:rPr>
              <a:t> в </a:t>
            </a:r>
            <a:r>
              <a:rPr sz="2000" b="1" dirty="0" err="1">
                <a:latin typeface="DIN Pro" panose="020B0504020101020102" pitchFamily="34" charset="0"/>
              </a:rPr>
              <a:t>силу</a:t>
            </a:r>
            <a:r>
              <a:rPr sz="2000" b="1" dirty="0">
                <a:latin typeface="DIN Pro" panose="020B0504020101020102" pitchFamily="34" charset="0"/>
              </a:rPr>
              <a:t> 1 марта 2018 года</a:t>
            </a:r>
          </a:p>
        </p:txBody>
      </p:sp>
    </p:spTree>
    <p:extLst>
      <p:ext uri="{BB962C8B-B14F-4D97-AF65-F5344CB8AC3E}">
        <p14:creationId xmlns:p14="http://schemas.microsoft.com/office/powerpoint/2010/main" val="105325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0B5BF6F-6619-9941-BDC8-58E2DF119BFD}"/>
              </a:ext>
            </a:extLst>
          </p:cNvPr>
          <p:cNvSpPr/>
          <p:nvPr/>
        </p:nvSpPr>
        <p:spPr>
          <a:xfrm>
            <a:off x="503589" y="1670820"/>
            <a:ext cx="11583635" cy="548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изделия электротехники и радиоэлектроники, предназначенные для использования при номинальном напряжении более 1000 В переменного тока  и 1500 В постоянного тока, если иное не предусмотрено приложением № 1;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изделия электротехники и радиоэлектроники, предназначенные исключительно для использования в качестве составных частей электрического оборудования, не включенного в перечень, предусмотренный приложением № 1;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игрушки электрические;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фотоэлектрические панели (солнечные батареи), входящие в состав изделий электротехники и радиоэлектроники;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изделия электротехники и радиоэлектроники, предназначенные для  использования в составе наземных и орбитальных космических объектов;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электрическое оборудование, предназначенное исключительно для использования на воздушном, водном, наземном и подземном транспорте;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батареи и аккумуляторы электрические, в том числе выпускаемые в  обращение на территории Союза в составе изделий электротехники и  радиоэлектроники;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бывшие в употреблении (эксплуатации) изделия электротехники и  радиоэлектроники;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средства измерений;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медицинские изделия.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sz="175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10738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На какие изделия НЕ распространяется действие ТР ЕАЭС 037/2016?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0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0B5BF6F-6619-9941-BDC8-58E2DF119BFD}"/>
              </a:ext>
            </a:extLst>
          </p:cNvPr>
          <p:cNvSpPr/>
          <p:nvPr/>
        </p:nvSpPr>
        <p:spPr>
          <a:xfrm>
            <a:off x="632177" y="1875845"/>
            <a:ext cx="1055511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Изделия </a:t>
            </a:r>
            <a:r>
              <a:rPr lang="ru-RU" sz="2400" dirty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электротехники и </a:t>
            </a:r>
            <a:r>
              <a:rPr lang="ru-RU" sz="2400" dirty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радиоэлектроники подлежат  подтверждению </a:t>
            </a:r>
            <a:r>
              <a:rPr lang="ru-RU" sz="2400" dirty="0" smtClean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соответствия </a:t>
            </a:r>
            <a:r>
              <a:rPr lang="ru-RU" sz="2400" dirty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в форме декларирования  соответствия по одной из следующих схем: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292929"/>
              </a:solidFill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5192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Подтверждение соответствия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3659303-2428-2243-8F4D-BA3A6A86B7DC}"/>
              </a:ext>
            </a:extLst>
          </p:cNvPr>
          <p:cNvSpPr/>
          <p:nvPr/>
        </p:nvSpPr>
        <p:spPr>
          <a:xfrm>
            <a:off x="632177" y="3191887"/>
            <a:ext cx="4614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изделий, выпускаемых  </a:t>
            </a:r>
            <a:r>
              <a:rPr lang="ru-RU" sz="2400" b="1" dirty="0"/>
              <a:t>серийно</a:t>
            </a:r>
            <a:r>
              <a:rPr lang="ru-RU" sz="2400" dirty="0"/>
              <a:t>, – схемы 1д, 3д и 6д</a:t>
            </a:r>
          </a:p>
          <a:p>
            <a:pPr algn="just"/>
            <a:r>
              <a:rPr lang="ru-RU" sz="2400" dirty="0"/>
              <a:t>Заявитель - изготовитель  (уполномоченное изготовителем лицо)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01B110F-E9E8-7344-97BE-5C25CEC032FD}"/>
              </a:ext>
            </a:extLst>
          </p:cNvPr>
          <p:cNvSpPr/>
          <p:nvPr/>
        </p:nvSpPr>
        <p:spPr>
          <a:xfrm>
            <a:off x="6095999" y="3164086"/>
            <a:ext cx="50912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</a:t>
            </a:r>
            <a:r>
              <a:rPr lang="ru-RU" sz="2400" b="1" dirty="0"/>
              <a:t>партии</a:t>
            </a:r>
            <a:r>
              <a:rPr lang="ru-RU" sz="2400" dirty="0"/>
              <a:t> изделий –  схемы 2д и 4д</a:t>
            </a:r>
          </a:p>
          <a:p>
            <a:pPr algn="just"/>
            <a:r>
              <a:rPr lang="ru-RU" sz="2400" dirty="0"/>
              <a:t>Заявитель - изготовитель  (уполномоченное</a:t>
            </a:r>
          </a:p>
          <a:p>
            <a:pPr algn="just"/>
            <a:r>
              <a:rPr lang="ru-RU" sz="2400" dirty="0"/>
              <a:t>изготовителем лицо) или импортер (продавец)</a:t>
            </a:r>
          </a:p>
        </p:txBody>
      </p:sp>
    </p:spTree>
    <p:extLst>
      <p:ext uri="{BB962C8B-B14F-4D97-AF65-F5344CB8AC3E}">
        <p14:creationId xmlns:p14="http://schemas.microsoft.com/office/powerpoint/2010/main" val="3195210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3532684" y="1153219"/>
            <a:ext cx="4959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Декларирование соответствия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95BFEDB-F56C-B349-9C8B-22F2F1CA0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27648"/>
              </p:ext>
            </p:extLst>
          </p:nvPr>
        </p:nvGraphicFramePr>
        <p:xfrm>
          <a:off x="214313" y="1684106"/>
          <a:ext cx="11758612" cy="4816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3191">
                  <a:extLst>
                    <a:ext uri="{9D8B030D-6E8A-4147-A177-3AD203B41FA5}">
                      <a16:colId xmlns:a16="http://schemas.microsoft.com/office/drawing/2014/main" xmlns="" val="2264556534"/>
                    </a:ext>
                  </a:extLst>
                </a:gridCol>
                <a:gridCol w="4413534">
                  <a:extLst>
                    <a:ext uri="{9D8B030D-6E8A-4147-A177-3AD203B41FA5}">
                      <a16:colId xmlns:a16="http://schemas.microsoft.com/office/drawing/2014/main" xmlns="" val="3717929070"/>
                    </a:ext>
                  </a:extLst>
                </a:gridCol>
                <a:gridCol w="3671887">
                  <a:extLst>
                    <a:ext uri="{9D8B030D-6E8A-4147-A177-3AD203B41FA5}">
                      <a16:colId xmlns:a16="http://schemas.microsoft.com/office/drawing/2014/main" xmlns="" val="3070538209"/>
                    </a:ext>
                  </a:extLst>
                </a:gridCol>
              </a:tblGrid>
              <a:tr h="58509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декларирование  соответствия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испытаний</a:t>
                      </a:r>
                    </a:p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действия</a:t>
                      </a:r>
                    </a:p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8812607"/>
                  </a:ext>
                </a:extLst>
              </a:tr>
              <a:tr h="1890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 схемам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1д  (серия),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2д (партия)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осуществляется  заявителем на основании собственных доказательств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901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испытания образцов изделий по выбору  заявителя проводятся в испытательной лаборатории заявителя,  или в аккредитованной испытательной лаборатории (центре), включенной в  Единый реестр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3625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5 лет  (серия)</a:t>
                      </a:r>
                    </a:p>
                    <a:p>
                      <a:pPr marL="92075">
                        <a:lnSpc>
                          <a:spcPts val="1764"/>
                        </a:lnSpc>
                        <a:spcBef>
                          <a:spcPts val="1295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устанавливается (партия)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51691"/>
                  </a:ext>
                </a:extLst>
              </a:tr>
              <a:tr h="18388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схемам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3д  (серия),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4д (партия),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6д (серия)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осуществляется заявителем на основании собственных доказательств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1306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доказательств, полученных  с участием аккредитованной испытательной лаборатории (центра),  включенной в Единый реестр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3625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5 лет  (серия)</a:t>
                      </a:r>
                    </a:p>
                    <a:p>
                      <a:pPr marL="92075">
                        <a:lnSpc>
                          <a:spcPts val="1764"/>
                        </a:lnSpc>
                        <a:spcBef>
                          <a:spcPts val="1295"/>
                        </a:spcBef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устанавливается (партия)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714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968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0B5BF6F-6619-9941-BDC8-58E2DF119BFD}"/>
              </a:ext>
            </a:extLst>
          </p:cNvPr>
          <p:cNvSpPr/>
          <p:nvPr/>
        </p:nvSpPr>
        <p:spPr>
          <a:xfrm>
            <a:off x="632177" y="1875845"/>
            <a:ext cx="105551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rgbClr val="292929"/>
                </a:solidFill>
                <a:latin typeface="DIN Pro" panose="020B0504020101020102" pitchFamily="34" charset="0"/>
                <a:cs typeface="DIN Pro" panose="020B0504020101020102" pitchFamily="34" charset="0"/>
              </a:rPr>
              <a:t>По выбору заявителя подтверждение соответствия изделий электротехники и радиоэлектроники в форме декларирования  соответствия может быть заменено подтверждением соответствия  в форме сертификации по одной из следующих схем: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292929"/>
              </a:solidFill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dirty="0">
              <a:solidFill>
                <a:srgbClr val="292929"/>
              </a:solidFill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3451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Оценка соответствия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3659303-2428-2243-8F4D-BA3A6A86B7DC}"/>
              </a:ext>
            </a:extLst>
          </p:cNvPr>
          <p:cNvSpPr/>
          <p:nvPr/>
        </p:nvSpPr>
        <p:spPr>
          <a:xfrm>
            <a:off x="668380" y="3602785"/>
            <a:ext cx="46143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изделий, выпускаемых  </a:t>
            </a:r>
            <a:r>
              <a:rPr lang="ru-RU" sz="2400" b="1" dirty="0"/>
              <a:t>серийно</a:t>
            </a:r>
            <a:r>
              <a:rPr lang="ru-RU" sz="2400" dirty="0"/>
              <a:t>, – схемы 1с, 2с и 6с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Заявитель - изготовитель</a:t>
            </a:r>
          </a:p>
          <a:p>
            <a:pPr algn="just"/>
            <a:r>
              <a:rPr lang="ru-RU" sz="2400" dirty="0"/>
              <a:t>(уполномоченное</a:t>
            </a:r>
          </a:p>
          <a:p>
            <a:pPr algn="just"/>
            <a:r>
              <a:rPr lang="ru-RU" sz="2400" dirty="0"/>
              <a:t>изготовителем лицо)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01B110F-E9E8-7344-97BE-5C25CEC032FD}"/>
              </a:ext>
            </a:extLst>
          </p:cNvPr>
          <p:cNvSpPr/>
          <p:nvPr/>
        </p:nvSpPr>
        <p:spPr>
          <a:xfrm>
            <a:off x="6096000" y="3604366"/>
            <a:ext cx="50912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</a:t>
            </a:r>
            <a:r>
              <a:rPr lang="ru-RU" sz="2400" b="1" dirty="0"/>
              <a:t>партии</a:t>
            </a:r>
            <a:r>
              <a:rPr lang="ru-RU" sz="2400" dirty="0"/>
              <a:t> изделий – схема 3с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Заявитель - изготовитель</a:t>
            </a:r>
          </a:p>
          <a:p>
            <a:pPr algn="just"/>
            <a:r>
              <a:rPr lang="ru-RU" sz="2400" dirty="0"/>
              <a:t>(уполномоченное</a:t>
            </a:r>
          </a:p>
          <a:p>
            <a:pPr algn="just"/>
            <a:r>
              <a:rPr lang="ru-RU" sz="2400" dirty="0"/>
              <a:t>изготовителем лицо) или  импортер (продавец)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9AAD5A3-FB0B-6441-BC2E-BB7EA76A8BAA}"/>
              </a:ext>
            </a:extLst>
          </p:cNvPr>
          <p:cNvSpPr/>
          <p:nvPr/>
        </p:nvSpPr>
        <p:spPr>
          <a:xfrm>
            <a:off x="668380" y="6082565"/>
            <a:ext cx="10669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3840" marR="5080" indent="-231775" algn="ctr">
              <a:lnSpc>
                <a:spcPct val="100000"/>
              </a:lnSpc>
              <a:spcBef>
                <a:spcPts val="95"/>
              </a:spcBef>
            </a:pPr>
            <a:r>
              <a:rPr lang="ru-RU" dirty="0"/>
              <a:t>Выбор схемы сертификации изделий электротехники и радиоэлектроники осуществляется заявителем</a:t>
            </a:r>
          </a:p>
        </p:txBody>
      </p:sp>
    </p:spTree>
    <p:extLst>
      <p:ext uri="{BB962C8B-B14F-4D97-AF65-F5344CB8AC3E}">
        <p14:creationId xmlns:p14="http://schemas.microsoft.com/office/powerpoint/2010/main" val="65402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109276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 Переходные положения ТР ЕАЭС 037/2016</a:t>
            </a:r>
          </a:p>
          <a:p>
            <a:pPr algn="ctr"/>
            <a:r>
              <a:rPr lang="ru-RU" sz="2400" b="1" dirty="0">
                <a:latin typeface="DIN Pro" panose="020B0504020101020102" pitchFamily="34" charset="0"/>
                <a:cs typeface="DIN Pro" panose="020B0504020101020102" pitchFamily="34" charset="0"/>
              </a:rPr>
              <a:t>(приняты Решением Коллегии Евразийской экономической комиссии  от 28 февраля 2017 г. № 24)</a:t>
            </a:r>
          </a:p>
          <a:p>
            <a:pPr algn="ctr"/>
            <a:endParaRPr lang="ru-RU" sz="2400" b="1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- до 1 марта 2020 года допускались производство и выпуск  в обращение изделий электротехники и радиоэлектроники  на территории Евразийского экономического союза без осуществления оценки соответствия и документов об оценке  соответствия требованиям технического регламента;</a:t>
            </a:r>
          </a:p>
          <a:p>
            <a:pPr algn="just"/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- обращение изделий электротехники и радиоэлектроники, произведенных и выпущенных в обращение до 1 марта 2020 года,  допускается в течение срока их службы, установленного в  соответствии с законодательством государства – члена Союза.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93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109276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Требования по ограничению  применения опасных веществ</a:t>
            </a:r>
          </a:p>
          <a:p>
            <a:pPr algn="ctr"/>
            <a:endParaRPr lang="ru-RU" sz="2400" b="1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Изделие электротехники и радиоэлектроники должно быть  разработано и изготовлено таким образом, чтобы в его  составе не содержалось:</a:t>
            </a: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опасных веществ по перечню согласно приложению № 2;</a:t>
            </a: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однородных (гомогенных) материалов, содержащих опасные вещества в концентрации, превышающий допустимый уровень, указанный в перечне, предусмотренном приложение № 2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08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10927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Приложение № 2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xmlns="" id="{CE1D2B82-2F55-0841-88DA-514196AE3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9597"/>
              </p:ext>
            </p:extLst>
          </p:nvPr>
        </p:nvGraphicFramePr>
        <p:xfrm>
          <a:off x="471487" y="2017822"/>
          <a:ext cx="11401426" cy="4469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9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7115">
                <a:tc>
                  <a:txBody>
                    <a:bodyPr/>
                    <a:lstStyle/>
                    <a:p>
                      <a:pPr marL="6858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400" kern="12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ea typeface="+mn-ea"/>
                        <a:cs typeface="+mn-cs"/>
                      </a:endParaRPr>
                    </a:p>
                    <a:p>
                      <a:pPr marL="6858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  <a:p>
                      <a:pPr marL="6858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опасного вещества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173990" indent="2540" algn="ctr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Допустимая концентрация  опасного вещества в однородных</a:t>
                      </a:r>
                    </a:p>
                    <a:p>
                      <a:pPr marL="1905" algn="ctr">
                        <a:lnSpc>
                          <a:spcPts val="2090"/>
                        </a:lnSpc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(гомогенных) материалах</a:t>
                      </a:r>
                    </a:p>
                    <a:p>
                      <a:pPr algn="ctr">
                        <a:lnSpc>
                          <a:spcPts val="2115"/>
                        </a:lnSpc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в весовых процентах, не более</a:t>
                      </a: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967"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1. Свинец</a:t>
                      </a: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/>
                        <a:t>0,1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967"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2. Ртуть</a:t>
                      </a: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/>
                        <a:t>0,1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967"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3. Кадмий</a:t>
                      </a: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spc="-5" dirty="0"/>
                        <a:t>0,01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967"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4. Шестивалентный хром</a:t>
                      </a: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/>
                        <a:t>0,1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727">
                <a:tc>
                  <a:txBody>
                    <a:bodyPr/>
                    <a:lstStyle/>
                    <a:p>
                      <a:pPr marL="68580">
                        <a:lnSpc>
                          <a:spcPts val="2555"/>
                        </a:lnSpc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5. Полибромированные</a:t>
                      </a:r>
                    </a:p>
                    <a:p>
                      <a:pPr marL="340995">
                        <a:lnSpc>
                          <a:spcPts val="2640"/>
                        </a:lnSpc>
                      </a:pPr>
                      <a:r>
                        <a:rPr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  <a:cs typeface="+mn-cs"/>
                        </a:rPr>
                        <a:t>дифенилы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400" dirty="0"/>
                        <a:t>0,1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3681">
                <a:tc>
                  <a:txBody>
                    <a:bodyPr/>
                    <a:lstStyle/>
                    <a:p>
                      <a:pPr marL="546735" marR="1162050" indent="-478790" algn="l" defTabSz="914400" rtl="0" eaLnBrk="1" fontAlgn="auto" latinLnBrk="0" hangingPunct="1">
                        <a:lnSpc>
                          <a:spcPct val="554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400" spc="-5" dirty="0"/>
                        <a:t>6.</a:t>
                      </a:r>
                      <a:r>
                        <a:rPr sz="2400" spc="-70" dirty="0"/>
                        <a:t> </a:t>
                      </a:r>
                      <a:r>
                        <a:rPr sz="2400" kern="1200" dirty="0" err="1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</a:rPr>
                        <a:t>Полибромированны</a:t>
                      </a: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</a:rPr>
                        <a:t>е </a:t>
                      </a:r>
                    </a:p>
                    <a:p>
                      <a:pPr marL="546735" marR="1162050" indent="-478790" algn="l" defTabSz="914400" rtl="0" eaLnBrk="1" fontAlgn="auto" latinLnBrk="0" hangingPunct="1">
                        <a:lnSpc>
                          <a:spcPct val="554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err="1">
                          <a:solidFill>
                            <a:schemeClr val="tx1"/>
                          </a:solidFill>
                          <a:latin typeface="DIN Pro" panose="020B0504020101020102" pitchFamily="34" charset="0"/>
                          <a:ea typeface="+mn-ea"/>
                        </a:rPr>
                        <a:t>дифенилэфиры</a:t>
                      </a:r>
                      <a:endParaRPr sz="2400" kern="1200" dirty="0">
                        <a:solidFill>
                          <a:schemeClr val="tx1"/>
                        </a:solidFill>
                        <a:latin typeface="DIN Pro" panose="020B0504020101020102" pitchFamily="34" charset="0"/>
                        <a:ea typeface="+mn-ea"/>
                        <a:cs typeface="Carlito"/>
                      </a:endParaRPr>
                    </a:p>
                  </a:txBody>
                  <a:tcPr marL="0" marR="0" marT="190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400" dirty="0"/>
                        <a:t>0,1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2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153219"/>
            <a:ext cx="109276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Требования по ограничению  применения опасных веществ</a:t>
            </a:r>
          </a:p>
          <a:p>
            <a:pPr algn="ctr"/>
            <a:endParaRPr lang="ru-RU" sz="2400" b="1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В отношении изделий электротехники и радиоэлектроники  установлены специальные требования по ограничению  применения опасных веществ согласно приложению № 3.</a:t>
            </a:r>
          </a:p>
          <a:p>
            <a:pPr algn="just"/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Срок действия специального требования означает, что  с момента наступления указанной в приложении № 3  даты выпуск в обращение изделия электротехники и радиоэлектроники	возможен	только	при	соблюдении требований к содержанию опасных  веществ, установленных в приложении № 2</a:t>
            </a:r>
          </a:p>
          <a:p>
            <a:pPr algn="just"/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338137" y="1045146"/>
            <a:ext cx="115157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Обеспечение соответствия</a:t>
            </a:r>
          </a:p>
          <a:p>
            <a:pPr algn="ctr"/>
            <a:r>
              <a:rPr lang="ru-RU" sz="3600" b="1" dirty="0">
                <a:latin typeface="DIN Pro" panose="020B0504020101020102" pitchFamily="34" charset="0"/>
                <a:cs typeface="DIN Pro" panose="020B0504020101020102" pitchFamily="34" charset="0"/>
              </a:rPr>
              <a:t>изделий требованиям технического регламента</a:t>
            </a:r>
          </a:p>
          <a:p>
            <a:pPr algn="ctr"/>
            <a:endParaRPr lang="ru-RU" sz="2400" b="1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- соответствие изделия электротехники и радиоэлектроники  техническому регламенту обеспечивается выполнением его  требований по ограничению применения опасных веществ;</a:t>
            </a:r>
          </a:p>
          <a:p>
            <a:pPr algn="just"/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  <a:p>
            <a:pPr algn="just"/>
            <a:r>
              <a:rPr lang="ru-RU" sz="2400" dirty="0">
                <a:latin typeface="DIN Pro" panose="020B0504020101020102" pitchFamily="34" charset="0"/>
                <a:cs typeface="DIN Pro" panose="020B0504020101020102" pitchFamily="34" charset="0"/>
              </a:rPr>
              <a:t>- методы исследований (испытаний) и измерений изделия  электротехники и радиоэлектроники устанавливаются  стандартами, включенными в перечень стандартов,  содержащих правила и методы исследований (испытаний) и  измерений, в том числе правила отбора образцов,  необходимые для применения и исполнения требований  технического регламента и осуществления оценки соответствия продукции.</a:t>
            </a:r>
          </a:p>
          <a:p>
            <a:pPr algn="just"/>
            <a:endParaRPr lang="ru-RU" sz="240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6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338137" y="1402333"/>
            <a:ext cx="115157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algn="just">
              <a:lnSpc>
                <a:spcPct val="100000"/>
              </a:lnSpc>
              <a:spcBef>
                <a:spcPts val="615"/>
              </a:spcBef>
            </a:pPr>
            <a:r>
              <a:rPr lang="ru-RU" sz="2400" dirty="0"/>
              <a:t>Перечень стандартов, содержащих правила и методы исследований  (испытаний) и измерений, в том числе правила отбора образцов, необходимые для применения  и исполнения ТЕХНИЧЕСКОГО РЕГЛАМЕНТА ЕВРАЗИЙСКОГО ЭКОНОМИЧЕСКОГО СОЮЗА «Об ограничении применения опасных веществ в изделиях  электротехники и радиоэлектроники» ТР ЕАЗС 037/2016 и осуществления оценки (подтверждения)  соответствия продукции разработан в соответствии Положением, утвержденным  Решением Коллегии Евразийской экономической комиссии  от 25 декабря 2012 г. № 306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19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338137" y="1402333"/>
            <a:ext cx="1151572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algn="just">
              <a:lnSpc>
                <a:spcPct val="100000"/>
              </a:lnSpc>
              <a:spcBef>
                <a:spcPts val="615"/>
              </a:spcBef>
            </a:pPr>
            <a:r>
              <a:rPr lang="ru-RU" sz="3200" b="1" dirty="0"/>
              <a:t>В ПЕРЕЧЕНЬ включены стандарты устанавливающие:</a:t>
            </a:r>
          </a:p>
          <a:p>
            <a:pPr marL="346075" indent="-342900" algn="just">
              <a:lnSpc>
                <a:spcPct val="100000"/>
              </a:lnSpc>
              <a:spcBef>
                <a:spcPts val="615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методы измерений уровня содержания свинца, ртути, кадмия,  шестивалентного хрома, </a:t>
            </a:r>
            <a:r>
              <a:rPr lang="ru-RU" sz="2400" dirty="0" err="1"/>
              <a:t>полибромированных</a:t>
            </a:r>
            <a:r>
              <a:rPr lang="ru-RU" sz="2400" dirty="0"/>
              <a:t> дифенилов и  </a:t>
            </a:r>
            <a:r>
              <a:rPr lang="ru-RU" sz="2400" dirty="0" err="1"/>
              <a:t>полибромированных</a:t>
            </a:r>
            <a:r>
              <a:rPr lang="ru-RU" sz="2400" dirty="0"/>
              <a:t> </a:t>
            </a:r>
            <a:r>
              <a:rPr lang="ru-RU" sz="2400" dirty="0" err="1"/>
              <a:t>дифенилэфиров</a:t>
            </a:r>
            <a:r>
              <a:rPr lang="ru-RU" sz="2400" dirty="0"/>
              <a:t> в изделиях электротехники и  радиоэлектроники;</a:t>
            </a:r>
          </a:p>
          <a:p>
            <a:pPr marL="346075" indent="-342900" algn="just">
              <a:lnSpc>
                <a:spcPct val="100000"/>
              </a:lnSpc>
              <a:spcBef>
                <a:spcPts val="615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правила отбора образцов и подготовки проб для проведения  измерений;</a:t>
            </a:r>
          </a:p>
          <a:p>
            <a:pPr marL="346075" indent="-342900" algn="just">
              <a:lnSpc>
                <a:spcPct val="100000"/>
              </a:lnSpc>
              <a:spcBef>
                <a:spcPts val="615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требования	к подготовке технической документации,	необходимой для оценки изделий электротехники и электроники относительно ограничения использования опасных веществ;</a:t>
            </a:r>
          </a:p>
          <a:p>
            <a:pPr marL="346075" indent="-342900" algn="just">
              <a:lnSpc>
                <a:spcPct val="100000"/>
              </a:lnSpc>
              <a:spcBef>
                <a:spcPts val="615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Всего 7 межгосударственных стандартов, разработанных на основе международных (</a:t>
            </a:r>
            <a:r>
              <a:rPr lang="en-US" sz="2400" dirty="0"/>
              <a:t>IEC)</a:t>
            </a:r>
            <a:r>
              <a:rPr lang="ru-RU" sz="2400" dirty="0"/>
              <a:t> и региональных (</a:t>
            </a:r>
            <a:r>
              <a:rPr lang="en-US" sz="2400" dirty="0"/>
              <a:t>EN</a:t>
            </a:r>
            <a:r>
              <a:rPr lang="ru-RU" sz="2400" dirty="0"/>
              <a:t>) стандартов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61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19C3F2E-5042-CF42-B11B-5349E83C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7FEDDF-EB94-41B1-9EB6-A38A60416CEC}"/>
              </a:ext>
            </a:extLst>
          </p:cNvPr>
          <p:cNvSpPr/>
          <p:nvPr/>
        </p:nvSpPr>
        <p:spPr>
          <a:xfrm>
            <a:off x="7536160" y="255991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FFFFFF"/>
                </a:solidFill>
                <a:cs typeface="Arial" pitchFamily="34" charset="0"/>
              </a:rPr>
              <a:t>prmmashtest-lab.ru</a:t>
            </a:r>
            <a:endParaRPr lang="ru-RU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0B5BF6F-6619-9941-BDC8-58E2DF119BFD}"/>
              </a:ext>
            </a:extLst>
          </p:cNvPr>
          <p:cNvSpPr/>
          <p:nvPr/>
        </p:nvSpPr>
        <p:spPr>
          <a:xfrm>
            <a:off x="632178" y="2054139"/>
            <a:ext cx="10555112" cy="4917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Электрические аппараты и приборы бытового назначения: ....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Электронные вычислительные машины и подключаемые к ним устройства, включая их комбинации…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Средства электросвязи (терминальные телекоммуникационные устройства): ...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Копировальные машины и иное электрическое офисное оборудование.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Инструмент электрифицированный (машины ручные и переносные электрические).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Источники света и оборудование световое, включая оборудование, встраиваемое в мебель.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Инструменты электромузыкальные.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Автоматы игровые и торговые.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Кассовые аппараты, билетопечатающие машины, считыватели идентификационных карт, банкоматы, информационные киоски.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Кабели, провода и шнуры, предназначенные для использования при номинальном напряжении не более 500 В переменного и (или) постоянного тока, за исключением волоконно-оптических кабелей.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Выключатели автоматические и устройства защитного отключения. </a:t>
            </a:r>
          </a:p>
          <a:p>
            <a:pPr marL="342900" lvl="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dirty="0"/>
              <a:t>Пожарные, охранные и пожарно-охранные </a:t>
            </a:r>
            <a:r>
              <a:rPr lang="ru-RU" dirty="0" err="1"/>
              <a:t>извещатели</a:t>
            </a:r>
            <a:r>
              <a:rPr lang="ru-RU" dirty="0"/>
              <a:t>. </a:t>
            </a:r>
          </a:p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endParaRPr lang="ru-RU" sz="1750" dirty="0">
              <a:latin typeface="DIN Pro" panose="020B0504020101020102" pitchFamily="34" charset="0"/>
              <a:cs typeface="DIN Pro" panose="020B0504020101020102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5A603-FD8F-B442-B8E5-DD00C12956FE}"/>
              </a:ext>
            </a:extLst>
          </p:cNvPr>
          <p:cNvSpPr/>
          <p:nvPr/>
        </p:nvSpPr>
        <p:spPr>
          <a:xfrm>
            <a:off x="632178" y="1067491"/>
            <a:ext cx="111550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На какие изделия распространяется действие</a:t>
            </a:r>
          </a:p>
          <a:p>
            <a:pPr algn="ctr"/>
            <a:r>
              <a:rPr lang="ru-RU" sz="2800" b="1" dirty="0">
                <a:latin typeface="DIN Pro" panose="020B0504020101020102" pitchFamily="34" charset="0"/>
                <a:cs typeface="DIN Pro" panose="020B0504020101020102" pitchFamily="34" charset="0"/>
              </a:rPr>
              <a:t>ТР ЕАЭС 037/2016 (приложение 1)</a:t>
            </a:r>
          </a:p>
        </p:txBody>
      </p:sp>
      <p:pic>
        <p:nvPicPr>
          <p:cNvPr id="13" name="Picture 2" descr="G:\подпись (2).jpg">
            <a:extLst>
              <a:ext uri="{FF2B5EF4-FFF2-40B4-BE49-F238E27FC236}">
                <a16:creationId xmlns:a16="http://schemas.microsoft.com/office/drawing/2014/main" xmlns="" id="{454E801C-0CB5-1446-994D-07F9CB7CA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410394"/>
            <a:ext cx="8931275" cy="45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447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909</Words>
  <Application>Microsoft Office PowerPoint</Application>
  <PresentationFormat>Широкоэкранный</PresentationFormat>
  <Paragraphs>130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Carlito</vt:lpstr>
      <vt:lpstr>DIN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промышленной безопасности – основы!</dc:title>
  <dc:creator>Георгий Гаркуша</dc:creator>
  <cp:lastModifiedBy>Малышев Иван Владимирович</cp:lastModifiedBy>
  <cp:revision>36</cp:revision>
  <dcterms:created xsi:type="dcterms:W3CDTF">2020-04-21T09:30:28Z</dcterms:created>
  <dcterms:modified xsi:type="dcterms:W3CDTF">2020-06-10T12:07:53Z</dcterms:modified>
</cp:coreProperties>
</file>